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83" r:id="rId6"/>
    <p:sldId id="284" r:id="rId7"/>
    <p:sldId id="285" r:id="rId8"/>
  </p:sldIdLst>
  <p:sldSz cx="9144000" cy="5143500" type="screen16x9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9">
          <p15:clr>
            <a:srgbClr val="A4A3A4"/>
          </p15:clr>
        </p15:guide>
        <p15:guide id="2" pos="5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E6DB2"/>
    <a:srgbClr val="0E7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7C96-66A4-FBE7-ACC7-C37211B19245}" v="5" dt="2024-01-08T12:34:26.655"/>
    <p1510:client id="{BDC9F1E2-468D-7282-EB1F-4EA8FCC2F14F}" v="19" dt="2024-01-08T12:33:24.0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0"/>
    <p:restoredTop sz="95165" autoAdjust="0"/>
  </p:normalViewPr>
  <p:slideViewPr>
    <p:cSldViewPr snapToGrid="0" showGuides="1">
      <p:cViewPr varScale="1">
        <p:scale>
          <a:sx n="112" d="100"/>
          <a:sy n="112" d="100"/>
        </p:scale>
        <p:origin x="442" y="77"/>
      </p:cViewPr>
      <p:guideLst>
        <p:guide orient="horz" pos="3239"/>
        <p:guide pos="51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1" d="100"/>
          <a:sy n="91" d="100"/>
        </p:scale>
        <p:origin x="-3720" y="-108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icia Peralta" userId="S::peraltal@tcd.ie::542f91f5-56c8-40eb-b4d5-607d9ad6b446" providerId="AD" clId="Web-{76437C96-66A4-FBE7-ACC7-C37211B19245}"/>
    <pc:docChg chg="modSld">
      <pc:chgData name="Leticia Peralta" userId="S::peraltal@tcd.ie::542f91f5-56c8-40eb-b4d5-607d9ad6b446" providerId="AD" clId="Web-{76437C96-66A4-FBE7-ACC7-C37211B19245}" dt="2024-01-08T12:34:26.655" v="3" actId="14100"/>
      <pc:docMkLst>
        <pc:docMk/>
      </pc:docMkLst>
      <pc:sldChg chg="modSp">
        <pc:chgData name="Leticia Peralta" userId="S::peraltal@tcd.ie::542f91f5-56c8-40eb-b4d5-607d9ad6b446" providerId="AD" clId="Web-{76437C96-66A4-FBE7-ACC7-C37211B19245}" dt="2024-01-08T12:34:26.655" v="3" actId="14100"/>
        <pc:sldMkLst>
          <pc:docMk/>
          <pc:sldMk cId="1772792053" sldId="256"/>
        </pc:sldMkLst>
        <pc:spChg chg="mod">
          <ac:chgData name="Leticia Peralta" userId="S::peraltal@tcd.ie::542f91f5-56c8-40eb-b4d5-607d9ad6b446" providerId="AD" clId="Web-{76437C96-66A4-FBE7-ACC7-C37211B19245}" dt="2024-01-08T12:34:26.655" v="3" actId="14100"/>
          <ac:spMkLst>
            <pc:docMk/>
            <pc:sldMk cId="1772792053" sldId="256"/>
            <ac:spMk id="3" creationId="{00000000-0000-0000-0000-000000000000}"/>
          </ac:spMkLst>
        </pc:spChg>
      </pc:sldChg>
    </pc:docChg>
  </pc:docChgLst>
  <pc:docChgLst>
    <pc:chgData name="Leticia Peralta" userId="S::peraltal@tcd.ie::542f91f5-56c8-40eb-b4d5-607d9ad6b446" providerId="AD" clId="Web-{BDC9F1E2-468D-7282-EB1F-4EA8FCC2F14F}"/>
    <pc:docChg chg="delSld modSld">
      <pc:chgData name="Leticia Peralta" userId="S::peraltal@tcd.ie::542f91f5-56c8-40eb-b4d5-607d9ad6b446" providerId="AD" clId="Web-{BDC9F1E2-468D-7282-EB1F-4EA8FCC2F14F}" dt="2024-01-08T12:33:21.774" v="17" actId="20577"/>
      <pc:docMkLst>
        <pc:docMk/>
      </pc:docMkLst>
      <pc:sldChg chg="modSp">
        <pc:chgData name="Leticia Peralta" userId="S::peraltal@tcd.ie::542f91f5-56c8-40eb-b4d5-607d9ad6b446" providerId="AD" clId="Web-{BDC9F1E2-468D-7282-EB1F-4EA8FCC2F14F}" dt="2024-01-08T12:33:21.774" v="17" actId="20577"/>
        <pc:sldMkLst>
          <pc:docMk/>
          <pc:sldMk cId="1772792053" sldId="256"/>
        </pc:sldMkLst>
        <pc:spChg chg="mod">
          <ac:chgData name="Leticia Peralta" userId="S::peraltal@tcd.ie::542f91f5-56c8-40eb-b4d5-607d9ad6b446" providerId="AD" clId="Web-{BDC9F1E2-468D-7282-EB1F-4EA8FCC2F14F}" dt="2024-01-08T12:33:21.774" v="17" actId="20577"/>
          <ac:spMkLst>
            <pc:docMk/>
            <pc:sldMk cId="1772792053" sldId="256"/>
            <ac:spMk id="3" creationId="{00000000-0000-0000-0000-000000000000}"/>
          </ac:spMkLst>
        </pc:spChg>
      </pc:sldChg>
      <pc:sldChg chg="del">
        <pc:chgData name="Leticia Peralta" userId="S::peraltal@tcd.ie::542f91f5-56c8-40eb-b4d5-607d9ad6b446" providerId="AD" clId="Web-{BDC9F1E2-468D-7282-EB1F-4EA8FCC2F14F}" dt="2024-01-08T12:32:50.116" v="0"/>
        <pc:sldMkLst>
          <pc:docMk/>
          <pc:sldMk cId="2631507720" sldId="277"/>
        </pc:sldMkLst>
      </pc:sldChg>
      <pc:sldChg chg="del">
        <pc:chgData name="Leticia Peralta" userId="S::peraltal@tcd.ie::542f91f5-56c8-40eb-b4d5-607d9ad6b446" providerId="AD" clId="Web-{BDC9F1E2-468D-7282-EB1F-4EA8FCC2F14F}" dt="2024-01-08T12:32:53.351" v="3"/>
        <pc:sldMkLst>
          <pc:docMk/>
          <pc:sldMk cId="1299511164" sldId="278"/>
        </pc:sldMkLst>
      </pc:sldChg>
      <pc:sldChg chg="del">
        <pc:chgData name="Leticia Peralta" userId="S::peraltal@tcd.ie::542f91f5-56c8-40eb-b4d5-607d9ad6b446" providerId="AD" clId="Web-{BDC9F1E2-468D-7282-EB1F-4EA8FCC2F14F}" dt="2024-01-08T12:32:51.147" v="1"/>
        <pc:sldMkLst>
          <pc:docMk/>
          <pc:sldMk cId="3188523668" sldId="280"/>
        </pc:sldMkLst>
      </pc:sldChg>
      <pc:sldChg chg="del">
        <pc:chgData name="Leticia Peralta" userId="S::peraltal@tcd.ie::542f91f5-56c8-40eb-b4d5-607d9ad6b446" providerId="AD" clId="Web-{BDC9F1E2-468D-7282-EB1F-4EA8FCC2F14F}" dt="2024-01-08T12:32:52.194" v="2"/>
        <pc:sldMkLst>
          <pc:docMk/>
          <pc:sldMk cId="3091505892" sldId="281"/>
        </pc:sldMkLst>
      </pc:sldChg>
      <pc:sldChg chg="del">
        <pc:chgData name="Leticia Peralta" userId="S::peraltal@tcd.ie::542f91f5-56c8-40eb-b4d5-607d9ad6b446" providerId="AD" clId="Web-{BDC9F1E2-468D-7282-EB1F-4EA8FCC2F14F}" dt="2024-01-08T12:32:54.382" v="4"/>
        <pc:sldMkLst>
          <pc:docMk/>
          <pc:sldMk cId="2453115323" sldId="2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971" y="4724956"/>
            <a:ext cx="4908331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9449911"/>
            <a:ext cx="835124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3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5344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2229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_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5128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86" y="2786400"/>
            <a:ext cx="7500939" cy="416138"/>
          </a:xfrm>
        </p:spPr>
        <p:txBody>
          <a:bodyPr/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675" y="3217050"/>
            <a:ext cx="7500938" cy="27135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828688" y="4111318"/>
            <a:ext cx="4679325" cy="734531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2pPr>
            <a:lvl3pPr marL="0" indent="0">
              <a:spcBef>
                <a:spcPts val="567"/>
              </a:spcBef>
              <a:buNone/>
              <a:defRPr sz="14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defRPr sz="14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</p:txBody>
      </p:sp>
      <p:pic>
        <p:nvPicPr>
          <p:cNvPr id="10" name="Picture 9" descr="TCD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7" y="381655"/>
            <a:ext cx="3039743" cy="8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7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5" y="1302191"/>
            <a:ext cx="7500938" cy="3030141"/>
          </a:xfrm>
        </p:spPr>
        <p:txBody>
          <a:bodyPr/>
          <a:lstStyle/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61A7A-40F1-0B45-8A82-94DCCA5E7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300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2 Column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545078"/>
            <a:ext cx="9144000" cy="597231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endParaRPr lang="en-GB" sz="1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ga-IE"/>
              <a:t>Click to edit Master text styles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5" y="1302192"/>
            <a:ext cx="7500938" cy="2891980"/>
          </a:xfrm>
        </p:spPr>
        <p:txBody>
          <a:bodyPr/>
          <a:lstStyle/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GB" dirty="0"/>
          </a:p>
        </p:txBody>
      </p:sp>
      <p:pic>
        <p:nvPicPr>
          <p:cNvPr id="11" name="Picture 10" descr="TCD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8" y="4642666"/>
            <a:ext cx="1585894" cy="427482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1145CB8-4673-6A47-9176-F0CB30737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921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&amp; 2 Column Conte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76" y="1410807"/>
            <a:ext cx="3933824" cy="2372524"/>
          </a:xfrm>
        </p:spPr>
        <p:txBody>
          <a:bodyPr/>
          <a:lstStyle>
            <a:lvl1pPr marL="276225" indent="-276225">
              <a:spcBef>
                <a:spcPts val="900"/>
              </a:spcBef>
              <a:buClr>
                <a:schemeClr val="tx2"/>
              </a:buClr>
              <a:buFont typeface="Arial" panose="020B0604020202020204" pitchFamily="34" charset="0"/>
              <a:buChar char="‒"/>
              <a:defRPr sz="1600" b="0"/>
            </a:lvl1pPr>
            <a:lvl2pPr marL="625475" indent="-233363">
              <a:buFont typeface="Arial" panose="020B0604020202020204" pitchFamily="34" charset="0"/>
              <a:buChar char="•"/>
              <a:defRPr sz="1600"/>
            </a:lvl2pPr>
            <a:lvl3pPr marL="912813" indent="-222250">
              <a:defRPr sz="1600"/>
            </a:lvl3pPr>
            <a:lvl4pPr marL="1128713" indent="-190500">
              <a:defRPr sz="1600"/>
            </a:lvl4pPr>
            <a:lvl5pPr marL="1439863" indent="-185738">
              <a:defRPr sz="1600"/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ga-IE" dirty="0"/>
              <a:t>Click to edit Master text styles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14901" y="1410807"/>
            <a:ext cx="3934800" cy="2372524"/>
          </a:xfrm>
        </p:spPr>
        <p:txBody>
          <a:bodyPr/>
          <a:lstStyle>
            <a:lvl1pPr marL="276225" indent="-276225">
              <a:spcBef>
                <a:spcPts val="900"/>
              </a:spcBef>
              <a:buClr>
                <a:schemeClr val="tx2"/>
              </a:buClr>
              <a:buFont typeface="Arial" panose="020B0604020202020204" pitchFamily="34" charset="0"/>
              <a:buChar char="‒"/>
              <a:defRPr sz="1600" b="0"/>
            </a:lvl1pPr>
            <a:lvl2pPr marL="625475" indent="-233363">
              <a:buFont typeface="Arial" panose="020B0604020202020204" pitchFamily="34" charset="0"/>
              <a:buChar char="•"/>
              <a:defRPr sz="1600"/>
            </a:lvl2pPr>
            <a:lvl3pPr marL="912813" indent="-222250">
              <a:defRPr sz="1600"/>
            </a:lvl3pPr>
            <a:lvl4pPr marL="1128713" indent="-190500">
              <a:defRPr sz="1600"/>
            </a:lvl4pPr>
            <a:lvl5pPr marL="1439863" indent="-185738">
              <a:defRPr sz="1600"/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545078"/>
            <a:ext cx="9144000" cy="597231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endParaRPr lang="en-GB" sz="1000"/>
          </a:p>
        </p:txBody>
      </p:sp>
      <p:pic>
        <p:nvPicPr>
          <p:cNvPr id="9" name="Picture 8" descr="TCD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8" y="4642666"/>
            <a:ext cx="1585894" cy="427482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8D990A1-B68F-2A49-BE34-734A4A613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191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939200" y="1078712"/>
            <a:ext cx="4204800" cy="3807619"/>
          </a:xfrm>
          <a:solidFill>
            <a:schemeClr val="accent4"/>
          </a:solidFill>
        </p:spPr>
        <p:txBody>
          <a:bodyPr tIns="0" anchor="ctr" anchorCtr="0"/>
          <a:lstStyle>
            <a:lvl1pPr algn="ctr">
              <a:defRPr sz="1600" b="0">
                <a:solidFill>
                  <a:schemeClr val="accent3"/>
                </a:solidFill>
              </a:defRPr>
            </a:lvl1pPr>
          </a:lstStyle>
          <a:p>
            <a:r>
              <a:rPr lang="en-GB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8683" y="1428750"/>
            <a:ext cx="3819525" cy="2990766"/>
          </a:xfrm>
        </p:spPr>
        <p:txBody>
          <a:bodyPr/>
          <a:lstStyle>
            <a:lvl1pPr marL="238125" indent="-238125">
              <a:spcBef>
                <a:spcPts val="850"/>
              </a:spcBef>
              <a:buClr>
                <a:schemeClr val="tx2"/>
              </a:buClr>
              <a:buFont typeface="Calibri" panose="020F0502020204030204" pitchFamily="34" charset="0"/>
              <a:buChar char="–"/>
              <a:defRPr sz="1600" b="0"/>
            </a:lvl1pPr>
            <a:lvl2pPr marL="503238" indent="-207963">
              <a:spcBef>
                <a:spcPts val="0"/>
              </a:spcBef>
              <a:spcAft>
                <a:spcPts val="567"/>
              </a:spcAft>
              <a:defRPr sz="1600" b="0"/>
            </a:lvl2pPr>
            <a:lvl3pPr>
              <a:defRPr sz="1400" b="0"/>
            </a:lvl3pPr>
            <a:lvl4pPr>
              <a:defRPr sz="1400" b="0"/>
            </a:lvl4pPr>
            <a:lvl5pPr>
              <a:defRPr sz="1400" b="0"/>
            </a:lvl5pPr>
          </a:lstStyle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873500"/>
            <a:ext cx="9144000" cy="27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 dirty="0"/>
              <a:t>Trinity College Dublin, </a:t>
            </a:r>
            <a:r>
              <a:rPr lang="en-GB" sz="1000" dirty="0"/>
              <a:t>The University of Dublin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A149838-4667-8C41-A6F0-AC61A4FAC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36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078712"/>
            <a:ext cx="9144000" cy="3807619"/>
          </a:xfrm>
          <a:solidFill>
            <a:schemeClr val="accent4"/>
          </a:solidFill>
        </p:spPr>
        <p:txBody>
          <a:bodyPr tIns="0" anchor="ctr" anchorCtr="0"/>
          <a:lstStyle>
            <a:lvl1pPr algn="ctr">
              <a:defRPr sz="1600" b="0">
                <a:solidFill>
                  <a:schemeClr val="accent3"/>
                </a:solidFill>
              </a:defRPr>
            </a:lvl1pPr>
          </a:lstStyle>
          <a:p>
            <a:r>
              <a:rPr lang="en-GB"/>
              <a:t>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28675" y="685806"/>
            <a:ext cx="7500938" cy="207169"/>
          </a:xfrm>
        </p:spPr>
        <p:txBody>
          <a:bodyPr/>
          <a:lstStyle>
            <a:lvl1pPr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873500"/>
            <a:ext cx="9144000" cy="27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/>
              <a:t>Trinity College Dublin, </a:t>
            </a:r>
            <a:r>
              <a:rPr lang="en-GB" sz="1000"/>
              <a:t>The University of Dublin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50068A-6AF5-9545-B42A-0DF4DC426C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61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PT_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71711" cy="51471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686" y="2786400"/>
            <a:ext cx="7500939" cy="416138"/>
          </a:xfrm>
        </p:spPr>
        <p:txBody>
          <a:bodyPr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ga-IE"/>
              <a:t>Click to edit Master title style</a:t>
            </a:r>
            <a:endParaRPr lang="en-GB"/>
          </a:p>
        </p:txBody>
      </p:sp>
      <p:pic>
        <p:nvPicPr>
          <p:cNvPr id="5" name="Picture 4" descr="TCD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77" y="381655"/>
            <a:ext cx="3039743" cy="8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8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01D4001-B407-4A4F-9142-F1AD168EA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74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Blank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935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8686" y="270000"/>
            <a:ext cx="7500939" cy="4212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ga-IE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8675" y="1303403"/>
            <a:ext cx="7500938" cy="3072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ga-IE" dirty="0"/>
              <a:t>Click to edit Master text styles</a:t>
            </a:r>
          </a:p>
          <a:p>
            <a:pPr lvl="1"/>
            <a:r>
              <a:rPr lang="ga-IE" dirty="0"/>
              <a:t>Second level</a:t>
            </a:r>
          </a:p>
          <a:p>
            <a:pPr lvl="2"/>
            <a:r>
              <a:rPr lang="ga-IE" dirty="0"/>
              <a:t>Third level</a:t>
            </a:r>
          </a:p>
          <a:p>
            <a:pPr lvl="3"/>
            <a:r>
              <a:rPr lang="ga-IE" dirty="0"/>
              <a:t>Fourth level</a:t>
            </a:r>
          </a:p>
          <a:p>
            <a:pPr lvl="4"/>
            <a:r>
              <a:rPr lang="ga-IE" dirty="0"/>
              <a:t>Fifth level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4873500"/>
            <a:ext cx="9144000" cy="270000"/>
          </a:xfrm>
          <a:prstGeom prst="rect">
            <a:avLst/>
          </a:prstGeom>
          <a:solidFill>
            <a:srgbClr val="0E73B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727075" indent="0" algn="l"/>
            <a:r>
              <a:rPr lang="en-GB" sz="1000" b="1" dirty="0"/>
              <a:t>Trinity College Dublin, </a:t>
            </a:r>
            <a:r>
              <a:rPr lang="en-GB" sz="1000" dirty="0"/>
              <a:t>The University of Dublin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78706"/>
            <a:ext cx="9144000" cy="0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25E529-5F0B-4D4A-84B9-75C65BFBA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39513" y="4881249"/>
            <a:ext cx="290100" cy="19186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0" r:id="rId3"/>
    <p:sldLayoutId id="2147483661" r:id="rId4"/>
    <p:sldLayoutId id="2147483657" r:id="rId5"/>
    <p:sldLayoutId id="2147483658" r:id="rId6"/>
    <p:sldLayoutId id="2147483659" r:id="rId7"/>
    <p:sldLayoutId id="2147483654" r:id="rId8"/>
    <p:sldLayoutId id="2147483662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417"/>
        </a:spcBef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17500" indent="-31750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68325" indent="-222250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84225" indent="-201613" algn="l" defTabSz="914400" rtl="0" eaLnBrk="1" latinLnBrk="0" hangingPunct="1">
        <a:spcBef>
          <a:spcPts val="1134"/>
        </a:spcBef>
        <a:buClr>
          <a:schemeClr val="tx2"/>
        </a:buClr>
        <a:buFont typeface="Minion Pro" pitchFamily="18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00125" indent="-185738" algn="l" defTabSz="914400" rtl="0" eaLnBrk="1" latinLnBrk="0" hangingPunct="1">
        <a:spcBef>
          <a:spcPts val="1134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External Examiner Nomination </a:t>
            </a:r>
            <a:br>
              <a:rPr lang="en-GB" dirty="0"/>
            </a:br>
            <a:r>
              <a:rPr lang="en-GB" dirty="0"/>
              <a:t>Online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674" y="3491093"/>
            <a:ext cx="7500940" cy="34772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 dirty="0"/>
              <a:t>Tips to manage the approvals section </a:t>
            </a:r>
            <a:r>
              <a:rPr lang="en-GB" b="1" dirty="0">
                <a:cs typeface="Calibri"/>
              </a:rPr>
              <a:t>on Teams App</a:t>
            </a:r>
            <a:endParaRPr lang="en-US" dirty="0">
              <a:cs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64356" y="4707051"/>
            <a:ext cx="4679338" cy="271350"/>
          </a:xfrm>
        </p:spPr>
        <p:txBody>
          <a:bodyPr anchor="b"/>
          <a:lstStyle/>
          <a:p>
            <a:pPr algn="r"/>
            <a:r>
              <a:rPr lang="en-GB" sz="1200" b="0" dirty="0"/>
              <a:t>07/12/2023</a:t>
            </a:r>
          </a:p>
        </p:txBody>
      </p:sp>
    </p:spTree>
    <p:extLst>
      <p:ext uri="{BB962C8B-B14F-4D97-AF65-F5344CB8AC3E}">
        <p14:creationId xmlns:p14="http://schemas.microsoft.com/office/powerpoint/2010/main" val="177279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D72E2-3E76-1B20-489D-B65CB310C00F}"/>
              </a:ext>
            </a:extLst>
          </p:cNvPr>
          <p:cNvSpPr txBox="1">
            <a:spLocks/>
          </p:cNvSpPr>
          <p:nvPr/>
        </p:nvSpPr>
        <p:spPr>
          <a:xfrm>
            <a:off x="101600" y="200469"/>
            <a:ext cx="7500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IE" dirty="0"/>
              <a:t>Tips to manage Approvals section on Teams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E392BA-0C4B-F42A-FDB1-5C5CCB737184}"/>
              </a:ext>
            </a:extLst>
          </p:cNvPr>
          <p:cNvSpPr txBox="1"/>
          <p:nvPr/>
        </p:nvSpPr>
        <p:spPr>
          <a:xfrm>
            <a:off x="171450" y="1442104"/>
            <a:ext cx="209376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+mj-lt"/>
              <a:buAutoNum type="romanUcPeriod"/>
            </a:pP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To pin the approvals section in your Teams App, and have it visible, open your Teams App and go to the 3 dots shown at the bottom of the taskbar on the left side.  In the search engine type "Approvals" and select the icon shown.</a:t>
            </a:r>
            <a:endParaRPr lang="en-IE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D9B32B-ABC7-3E22-02D4-16BE0796C2AB}"/>
              </a:ext>
            </a:extLst>
          </p:cNvPr>
          <p:cNvSpPr txBox="1"/>
          <p:nvPr/>
        </p:nvSpPr>
        <p:spPr>
          <a:xfrm>
            <a:off x="4461164" y="1442104"/>
            <a:ext cx="20937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+mj-lt"/>
              <a:buAutoNum type="romanUcPeriod" startAt="2"/>
            </a:pP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Once the Approval icon is displayed on your taskbar, do a right click with your mouse and select the "Pin" option to lock this section. </a:t>
            </a:r>
            <a:endParaRPr lang="en-IE" sz="12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1EBE4B-E9B5-4B03-C0BE-C376ACE20DE1}"/>
              </a:ext>
            </a:extLst>
          </p:cNvPr>
          <p:cNvGrpSpPr/>
          <p:nvPr/>
        </p:nvGrpSpPr>
        <p:grpSpPr>
          <a:xfrm>
            <a:off x="36293" y="1442104"/>
            <a:ext cx="4854362" cy="2659649"/>
            <a:chOff x="36293" y="1442104"/>
            <a:chExt cx="4854362" cy="265964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965CAFF-82C5-BB79-F9DB-64CCC221F170}"/>
                </a:ext>
              </a:extLst>
            </p:cNvPr>
            <p:cNvGrpSpPr/>
            <p:nvPr/>
          </p:nvGrpSpPr>
          <p:grpSpPr>
            <a:xfrm>
              <a:off x="36293" y="1442104"/>
              <a:ext cx="4424871" cy="2659649"/>
              <a:chOff x="36293" y="1442104"/>
              <a:chExt cx="4424871" cy="2659649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A5BF72B-C343-8D28-4C30-34AFE6DE77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26327" y="1442104"/>
                <a:ext cx="1950940" cy="2659649"/>
              </a:xfrm>
              <a:prstGeom prst="rect">
                <a:avLst/>
              </a:prstGeom>
            </p:spPr>
          </p:pic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D263FB6B-FE53-3F45-C1B9-985B020CD52B}"/>
                  </a:ext>
                </a:extLst>
              </p:cNvPr>
              <p:cNvCxnSpPr/>
              <p:nvPr/>
            </p:nvCxnSpPr>
            <p:spPr>
              <a:xfrm flipV="1">
                <a:off x="1787236" y="3186545"/>
                <a:ext cx="690351" cy="55418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FB8722-5C27-93B8-434E-D6646A7F6563}"/>
                  </a:ext>
                </a:extLst>
              </p:cNvPr>
              <p:cNvSpPr txBox="1"/>
              <p:nvPr/>
            </p:nvSpPr>
            <p:spPr>
              <a:xfrm>
                <a:off x="36293" y="3613769"/>
                <a:ext cx="1750943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IE" sz="1050" dirty="0">
                    <a:solidFill>
                      <a:srgbClr val="FF0000"/>
                    </a:solidFill>
                  </a:rPr>
                  <a:t>Step 01) 3 dots on the taskbar 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3C1F408-368E-BF20-A98E-C7D1A1557E38}"/>
                  </a:ext>
                </a:extLst>
              </p:cNvPr>
              <p:cNvSpPr/>
              <p:nvPr/>
            </p:nvSpPr>
            <p:spPr>
              <a:xfrm>
                <a:off x="2611582" y="2411600"/>
                <a:ext cx="1115291" cy="16015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E04D26-92FE-FB5B-CB2F-4CC54B2553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3348" y="2758955"/>
                <a:ext cx="35844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9ED1DF-37BA-7882-133A-AEF9314D0059}"/>
                  </a:ext>
                </a:extLst>
              </p:cNvPr>
              <p:cNvSpPr txBox="1"/>
              <p:nvPr/>
            </p:nvSpPr>
            <p:spPr>
              <a:xfrm>
                <a:off x="2583898" y="1830878"/>
                <a:ext cx="1877266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E" sz="1050" dirty="0">
                    <a:solidFill>
                      <a:srgbClr val="FF0000"/>
                    </a:solidFill>
                  </a:rPr>
                  <a:t>Step 02) Type “Approvals”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3E065A39-37A3-51D2-479B-1F4200AA38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43347" y="2097437"/>
                <a:ext cx="1" cy="24588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12A1AE-F150-6EA9-605A-1DCABBEFCB92}"/>
                </a:ext>
              </a:extLst>
            </p:cNvPr>
            <p:cNvSpPr txBox="1"/>
            <p:nvPr/>
          </p:nvSpPr>
          <p:spPr>
            <a:xfrm>
              <a:off x="3336569" y="2619538"/>
              <a:ext cx="1554086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E" sz="1050" dirty="0">
                  <a:solidFill>
                    <a:srgbClr val="FF0000"/>
                  </a:solidFill>
                </a:rPr>
                <a:t>Step 03) Select this app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02565B6-880A-3904-A5DE-A99E2DC82517}"/>
              </a:ext>
            </a:extLst>
          </p:cNvPr>
          <p:cNvGrpSpPr/>
          <p:nvPr/>
        </p:nvGrpSpPr>
        <p:grpSpPr>
          <a:xfrm>
            <a:off x="4696812" y="1442104"/>
            <a:ext cx="4340974" cy="2883813"/>
            <a:chOff x="4696812" y="1442104"/>
            <a:chExt cx="4340974" cy="288381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9DEFF73-A11E-5FB0-5868-D016E66576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0215"/>
            <a:stretch/>
          </p:blipFill>
          <p:spPr>
            <a:xfrm>
              <a:off x="6767301" y="1442104"/>
              <a:ext cx="1950939" cy="2883813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D4A0DD6-DF86-1E89-68F6-2ED32404EDA0}"/>
                </a:ext>
              </a:extLst>
            </p:cNvPr>
            <p:cNvSpPr/>
            <p:nvPr/>
          </p:nvSpPr>
          <p:spPr>
            <a:xfrm>
              <a:off x="7044894" y="3540621"/>
              <a:ext cx="1025380" cy="20010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F29C27-1D61-670A-A8BC-741028FD67EA}"/>
                </a:ext>
              </a:extLst>
            </p:cNvPr>
            <p:cNvSpPr txBox="1"/>
            <p:nvPr/>
          </p:nvSpPr>
          <p:spPr>
            <a:xfrm>
              <a:off x="8012406" y="2771928"/>
              <a:ext cx="1025380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E" sz="1050" dirty="0">
                  <a:solidFill>
                    <a:srgbClr val="FF0000"/>
                  </a:solidFill>
                </a:rPr>
                <a:t>Step 05) Select the pin option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7183F9F-EA1A-2C27-520B-56F21A1527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6928" y="3547571"/>
              <a:ext cx="370373" cy="27394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73840D-471E-0CF2-8842-966405C03401}"/>
                </a:ext>
              </a:extLst>
            </p:cNvPr>
            <p:cNvSpPr txBox="1"/>
            <p:nvPr/>
          </p:nvSpPr>
          <p:spPr>
            <a:xfrm>
              <a:off x="4696812" y="3658219"/>
              <a:ext cx="1750943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IE" sz="1050" dirty="0">
                  <a:solidFill>
                    <a:srgbClr val="FF0000"/>
                  </a:solidFill>
                </a:rPr>
                <a:t>Step 04) Right click on the Approval icon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C7821E3-57F8-6B7E-DD9D-ED288A9017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32618" y="3186545"/>
              <a:ext cx="334798" cy="49799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Microsoft Teams Background Car / 62 Cool Microsoft Teams backgrounds to ...">
            <a:extLst>
              <a:ext uri="{FF2B5EF4-FFF2-40B4-BE49-F238E27FC236}">
                <a16:creationId xmlns:a16="http://schemas.microsoft.com/office/drawing/2014/main" id="{9E6DAAF4-FD9F-5DD8-26B1-0407C4C10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422" y="117506"/>
            <a:ext cx="687012" cy="51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8D515297-F804-2833-1832-6D014FD159D1}"/>
              </a:ext>
            </a:extLst>
          </p:cNvPr>
          <p:cNvSpPr txBox="1">
            <a:spLocks/>
          </p:cNvSpPr>
          <p:nvPr/>
        </p:nvSpPr>
        <p:spPr>
          <a:xfrm>
            <a:off x="171450" y="651796"/>
            <a:ext cx="8866336" cy="421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pin the Approvals section on your Teams App</a:t>
            </a:r>
          </a:p>
        </p:txBody>
      </p:sp>
    </p:spTree>
    <p:extLst>
      <p:ext uri="{BB962C8B-B14F-4D97-AF65-F5344CB8AC3E}">
        <p14:creationId xmlns:p14="http://schemas.microsoft.com/office/powerpoint/2010/main" val="1923480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D72E2-3E76-1B20-489D-B65CB310C00F}"/>
              </a:ext>
            </a:extLst>
          </p:cNvPr>
          <p:cNvSpPr txBox="1">
            <a:spLocks/>
          </p:cNvSpPr>
          <p:nvPr/>
        </p:nvSpPr>
        <p:spPr>
          <a:xfrm>
            <a:off x="101600" y="200469"/>
            <a:ext cx="7500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IE" dirty="0"/>
              <a:t>Tips to manage Approvals section on Teams</a:t>
            </a:r>
          </a:p>
        </p:txBody>
      </p:sp>
      <p:pic>
        <p:nvPicPr>
          <p:cNvPr id="1026" name="Picture 2" descr="Microsoft Teams Background Car / 62 Cool Microsoft Teams backgrounds to ...">
            <a:extLst>
              <a:ext uri="{FF2B5EF4-FFF2-40B4-BE49-F238E27FC236}">
                <a16:creationId xmlns:a16="http://schemas.microsoft.com/office/drawing/2014/main" id="{9E6DAAF4-FD9F-5DD8-26B1-0407C4C10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422" y="117506"/>
            <a:ext cx="687012" cy="51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8D515297-F804-2833-1832-6D014FD159D1}"/>
              </a:ext>
            </a:extLst>
          </p:cNvPr>
          <p:cNvSpPr txBox="1">
            <a:spLocks/>
          </p:cNvSpPr>
          <p:nvPr/>
        </p:nvSpPr>
        <p:spPr>
          <a:xfrm>
            <a:off x="171450" y="651796"/>
            <a:ext cx="8866336" cy="421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Managing all your approvals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36B554-C6C7-03BA-84F1-686A1A1AC11E}"/>
              </a:ext>
            </a:extLst>
          </p:cNvPr>
          <p:cNvSpPr txBox="1"/>
          <p:nvPr/>
        </p:nvSpPr>
        <p:spPr>
          <a:xfrm>
            <a:off x="427758" y="1306755"/>
            <a:ext cx="8152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Once you are on your approvals, make sure to click on the </a:t>
            </a:r>
            <a:r>
              <a:rPr lang="en-IE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Received</a:t>
            </a:r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 section to visualize all the approvals. A list of all the approvals will be shown on this section:</a:t>
            </a:r>
            <a:endParaRPr lang="en-IE" sz="12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209171-9477-738D-8801-0F6343CEFEB9}"/>
              </a:ext>
            </a:extLst>
          </p:cNvPr>
          <p:cNvGrpSpPr/>
          <p:nvPr/>
        </p:nvGrpSpPr>
        <p:grpSpPr>
          <a:xfrm>
            <a:off x="680241" y="2017305"/>
            <a:ext cx="7647709" cy="2177790"/>
            <a:chOff x="563567" y="1698651"/>
            <a:chExt cx="7647709" cy="217779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850623F-651B-039A-1116-399589434F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0240"/>
            <a:stretch/>
          </p:blipFill>
          <p:spPr>
            <a:xfrm>
              <a:off x="563567" y="1698651"/>
              <a:ext cx="7647709" cy="217779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BE5E7F-D110-A0D0-8880-3C2112CD96FA}"/>
                </a:ext>
              </a:extLst>
            </p:cNvPr>
            <p:cNvSpPr/>
            <p:nvPr/>
          </p:nvSpPr>
          <p:spPr>
            <a:xfrm>
              <a:off x="1669473" y="1925782"/>
              <a:ext cx="450271" cy="263236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B4FDFD-086A-B16C-97A1-ED2F65DE0CB3}"/>
                </a:ext>
              </a:extLst>
            </p:cNvPr>
            <p:cNvSpPr txBox="1"/>
            <p:nvPr/>
          </p:nvSpPr>
          <p:spPr>
            <a:xfrm>
              <a:off x="2410689" y="2057400"/>
              <a:ext cx="3262747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E" sz="1050" dirty="0">
                  <a:solidFill>
                    <a:srgbClr val="FF0000"/>
                  </a:solidFill>
                </a:rPr>
                <a:t>Click on the received section to display all the approvals you have received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2D96267-2AA2-0DDD-E06D-2E19547CFCC4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 flipH="1" flipV="1">
              <a:off x="2119744" y="2189018"/>
              <a:ext cx="290945" cy="7613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6659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D72E2-3E76-1B20-489D-B65CB310C00F}"/>
              </a:ext>
            </a:extLst>
          </p:cNvPr>
          <p:cNvSpPr txBox="1">
            <a:spLocks/>
          </p:cNvSpPr>
          <p:nvPr/>
        </p:nvSpPr>
        <p:spPr>
          <a:xfrm>
            <a:off x="101600" y="200469"/>
            <a:ext cx="7500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IE" dirty="0"/>
              <a:t>Tips to manage Approvals section on Teams</a:t>
            </a:r>
          </a:p>
        </p:txBody>
      </p:sp>
      <p:pic>
        <p:nvPicPr>
          <p:cNvPr id="1026" name="Picture 2" descr="Microsoft Teams Background Car / 62 Cool Microsoft Teams backgrounds to ...">
            <a:extLst>
              <a:ext uri="{FF2B5EF4-FFF2-40B4-BE49-F238E27FC236}">
                <a16:creationId xmlns:a16="http://schemas.microsoft.com/office/drawing/2014/main" id="{9E6DAAF4-FD9F-5DD8-26B1-0407C4C10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422" y="117506"/>
            <a:ext cx="687012" cy="51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8D515297-F804-2833-1832-6D014FD159D1}"/>
              </a:ext>
            </a:extLst>
          </p:cNvPr>
          <p:cNvSpPr txBox="1">
            <a:spLocks/>
          </p:cNvSpPr>
          <p:nvPr/>
        </p:nvSpPr>
        <p:spPr>
          <a:xfrm>
            <a:off x="171450" y="651796"/>
            <a:ext cx="8866336" cy="421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Managing all your approvals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36B554-C6C7-03BA-84F1-686A1A1AC11E}"/>
              </a:ext>
            </a:extLst>
          </p:cNvPr>
          <p:cNvSpPr txBox="1"/>
          <p:nvPr/>
        </p:nvSpPr>
        <p:spPr>
          <a:xfrm>
            <a:off x="427758" y="1306755"/>
            <a:ext cx="81526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E" sz="1200" dirty="0">
                <a:ea typeface="Calibri" panose="020F0502020204030204" pitchFamily="34" charset="0"/>
                <a:cs typeface="Times New Roman" panose="02020603050405020304" pitchFamily="18" charset="0"/>
              </a:rPr>
              <a:t>To display only the approvals you have pending, click on the filter option and select the requested status. </a:t>
            </a:r>
            <a:endParaRPr lang="en-IE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7A8BA7-6427-444E-5E07-B749DC8E6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49" y="1946760"/>
            <a:ext cx="7439891" cy="23672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2B975D-1467-41CC-E50B-5A05802094D6}"/>
              </a:ext>
            </a:extLst>
          </p:cNvPr>
          <p:cNvSpPr txBox="1"/>
          <p:nvPr/>
        </p:nvSpPr>
        <p:spPr>
          <a:xfrm>
            <a:off x="6262182" y="1690555"/>
            <a:ext cx="92839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050" dirty="0">
                <a:solidFill>
                  <a:srgbClr val="FF0000"/>
                </a:solidFill>
              </a:rPr>
              <a:t>Filter option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01B2C67-214F-3387-A83D-B95A1E018363}"/>
              </a:ext>
            </a:extLst>
          </p:cNvPr>
          <p:cNvCxnSpPr>
            <a:cxnSpLocks/>
          </p:cNvCxnSpPr>
          <p:nvPr/>
        </p:nvCxnSpPr>
        <p:spPr>
          <a:xfrm flipH="1">
            <a:off x="6463145" y="1946760"/>
            <a:ext cx="263237" cy="5107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5D024C7-FAA6-E7E2-ED68-21DFFDACC967}"/>
              </a:ext>
            </a:extLst>
          </p:cNvPr>
          <p:cNvSpPr/>
          <p:nvPr/>
        </p:nvSpPr>
        <p:spPr>
          <a:xfrm>
            <a:off x="5298274" y="3235035"/>
            <a:ext cx="1234144" cy="15240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32922C4-BFBD-DF8D-CAAD-E0DF65DBED7C}"/>
              </a:ext>
            </a:extLst>
          </p:cNvPr>
          <p:cNvCxnSpPr>
            <a:cxnSpLocks/>
          </p:cNvCxnSpPr>
          <p:nvPr/>
        </p:nvCxnSpPr>
        <p:spPr>
          <a:xfrm flipH="1">
            <a:off x="6594763" y="3291148"/>
            <a:ext cx="171103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F8BFDE8-6D44-A305-D0F9-0209ECC096E2}"/>
              </a:ext>
            </a:extLst>
          </p:cNvPr>
          <p:cNvSpPr txBox="1"/>
          <p:nvPr/>
        </p:nvSpPr>
        <p:spPr>
          <a:xfrm>
            <a:off x="8312730" y="3087930"/>
            <a:ext cx="928399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050" dirty="0">
                <a:solidFill>
                  <a:srgbClr val="FF0000"/>
                </a:solidFill>
              </a:rPr>
              <a:t>Click the “requested” option</a:t>
            </a:r>
          </a:p>
        </p:txBody>
      </p:sp>
    </p:spTree>
    <p:extLst>
      <p:ext uri="{BB962C8B-B14F-4D97-AF65-F5344CB8AC3E}">
        <p14:creationId xmlns:p14="http://schemas.microsoft.com/office/powerpoint/2010/main" val="3294778973"/>
      </p:ext>
    </p:extLst>
  </p:cSld>
  <p:clrMapOvr>
    <a:masterClrMapping/>
  </p:clrMapOvr>
</p:sld>
</file>

<file path=ppt/theme/theme1.xml><?xml version="1.0" encoding="utf-8"?>
<a:theme xmlns:a="http://schemas.openxmlformats.org/drawingml/2006/main" name="TCD_PPT_Calibri_Option1a">
  <a:themeElements>
    <a:clrScheme name="Trinity College">
      <a:dk1>
        <a:sysClr val="windowText" lastClr="000000"/>
      </a:dk1>
      <a:lt1>
        <a:sysClr val="window" lastClr="FFFFFF"/>
      </a:lt1>
      <a:dk2>
        <a:srgbClr val="3E6DB2"/>
      </a:dk2>
      <a:lt2>
        <a:srgbClr val="FFFFFF"/>
      </a:lt2>
      <a:accent1>
        <a:srgbClr val="4F81BD"/>
      </a:accent1>
      <a:accent2>
        <a:srgbClr val="0E73B9"/>
      </a:accent2>
      <a:accent3>
        <a:srgbClr val="7C7C7C"/>
      </a:accent3>
      <a:accent4>
        <a:srgbClr val="A6A6A6"/>
      </a:accent4>
      <a:accent5>
        <a:srgbClr val="4F81BD"/>
      </a:accent5>
      <a:accent6>
        <a:srgbClr val="3E6DB2"/>
      </a:accent6>
      <a:hlink>
        <a:srgbClr val="000000"/>
      </a:hlink>
      <a:folHlink>
        <a:srgbClr val="000000"/>
      </a:folHlink>
    </a:clrScheme>
    <a:fontScheme name="Trinity Colleg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A2F5EDF08CF24E8B775EAAD1EE5E2D" ma:contentTypeVersion="12" ma:contentTypeDescription="Create a new document." ma:contentTypeScope="" ma:versionID="781c25ad26ca31c9d13a0fae2a96a9b7">
  <xsd:schema xmlns:xsd="http://www.w3.org/2001/XMLSchema" xmlns:xs="http://www.w3.org/2001/XMLSchema" xmlns:p="http://schemas.microsoft.com/office/2006/metadata/properties" xmlns:ns2="ef28683e-3fa2-454e-b30d-f1b5e60a8087" xmlns:ns3="4b9e5caf-a193-4d31-a39c-cdeb7f95ff87" targetNamespace="http://schemas.microsoft.com/office/2006/metadata/properties" ma:root="true" ma:fieldsID="7d6f7d893a64fca6aaadfbbe2d6217ef" ns2:_="" ns3:_="">
    <xsd:import namespace="ef28683e-3fa2-454e-b30d-f1b5e60a8087"/>
    <xsd:import namespace="4b9e5caf-a193-4d31-a39c-cdeb7f95ff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28683e-3fa2-454e-b30d-f1b5e60a80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d9b36d8-e8b0-4d46-88aa-db730269c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9e5caf-a193-4d31-a39c-cdeb7f95ff8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898784a-5d67-41ce-93c3-ebc0b02e3a38}" ma:internalName="TaxCatchAll" ma:showField="CatchAllData" ma:web="4b9e5caf-a193-4d31-a39c-cdeb7f95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9e5caf-a193-4d31-a39c-cdeb7f95ff87" xsi:nil="true"/>
    <lcf76f155ced4ddcb4097134ff3c332f xmlns="ef28683e-3fa2-454e-b30d-f1b5e60a808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5B8A397-5931-4461-BE38-564B6C281574}"/>
</file>

<file path=customXml/itemProps2.xml><?xml version="1.0" encoding="utf-8"?>
<ds:datastoreItem xmlns:ds="http://schemas.openxmlformats.org/officeDocument/2006/customXml" ds:itemID="{3D290467-A16D-45AE-9BBA-17D646BD59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234BE5-F04F-415D-BCD9-063302919E26}">
  <ds:schemaRefs>
    <ds:schemaRef ds:uri="http://schemas.microsoft.com/office/2006/metadata/properties"/>
    <ds:schemaRef ds:uri="http://schemas.microsoft.com/office/infopath/2007/PartnerControls"/>
    <ds:schemaRef ds:uri="c560110d-3053-4899-8f09-86aa724d34b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TCD_PPT_Calibri_Option1a.potx</Template>
  <TotalTime>1194</TotalTime>
  <Words>929</Words>
  <Application>Microsoft Office PowerPoint</Application>
  <PresentationFormat>On-screen Show (16:9)</PresentationFormat>
  <Paragraphs>86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TCD_PPT_Calibri_Option1a</vt:lpstr>
      <vt:lpstr>External Examiner Nomination  Online Process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dtpgraphics</dc:creator>
  <cp:lastModifiedBy>Leticia Peralta</cp:lastModifiedBy>
  <cp:revision>64</cp:revision>
  <cp:lastPrinted>2014-12-16T10:33:11Z</cp:lastPrinted>
  <dcterms:created xsi:type="dcterms:W3CDTF">2013-07-29T09:34:50Z</dcterms:created>
  <dcterms:modified xsi:type="dcterms:W3CDTF">2024-01-08T12:34:28Z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0x0101001EA2F5EDF08CF24E8B775EAAD1EE5E2D</vt:lpwstr>
  </property>
</Properties>
</file>